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23" r:id="rId6"/>
    <p:sldId id="824" r:id="rId7"/>
    <p:sldId id="826" r:id="rId8"/>
    <p:sldId id="825" r:id="rId9"/>
    <p:sldId id="82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altLang="zh-CN" sz="1400" b="1" dirty="0" smtClean="0">
                <a:effectLst/>
              </a:rPr>
              <a:t>206654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 17-26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Aug 17-26,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/>
              <a:t>FS_</a:t>
            </a:r>
            <a:r>
              <a:rPr lang="en-GB" sz="3600" b="1" dirty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</a:t>
            </a:r>
            <a:r>
              <a:rPr lang="en-US" altLang="zh-CN" sz="3600" b="1" dirty="0" smtClean="0"/>
              <a:t>2</a:t>
            </a:r>
            <a:r>
              <a:rPr lang="en-GB" altLang="zh-CN" sz="3600" b="1" dirty="0" smtClean="0"/>
              <a:t>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de-DE" altLang="de-DE" b="1" dirty="0" smtClean="0"/>
              <a:t>FS_eNS_Ph3 status </a:t>
            </a:r>
            <a:r>
              <a:rPr lang="en-US" altLang="zh-CN" b="1" dirty="0" smtClean="0"/>
              <a:t>after</a:t>
            </a:r>
            <a:r>
              <a:rPr lang="de-DE" altLang="de-DE" b="1" dirty="0" smtClean="0"/>
              <a:t> </a:t>
            </a:r>
            <a:r>
              <a:rPr lang="en-US" altLang="zh-CN" b="1" dirty="0" smtClean="0"/>
              <a:t>SA#96 </a:t>
            </a:r>
            <a:r>
              <a:rPr lang="en-US" altLang="zh-CN" b="1" smtClean="0"/>
              <a:t>(TBU)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2371261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561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General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6 key issues are agreed. Totally </a:t>
            </a:r>
            <a:r>
              <a:rPr lang="en-US" altLang="zh-CN" sz="1400" dirty="0" smtClean="0"/>
              <a:t>37 solutions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23.700-41 v0.3.0 </a:t>
            </a:r>
            <a:r>
              <a:rPr lang="en-US" altLang="zh-CN" sz="1400" dirty="0"/>
              <a:t>generated based on the agreed contributions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KI#1, KI#3 and KI#5 may needs to coordinate with RAN working groups</a:t>
            </a:r>
            <a:r>
              <a:rPr lang="en-GB" altLang="zh-CN" sz="1400" dirty="0" smtClean="0"/>
              <a:t>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Approval of new solutions and solution update(SA2#152E)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evaluation and conclusion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r>
              <a:rPr lang="en-US" altLang="zh-CN" b="1" dirty="0"/>
              <a:t> (</a:t>
            </a:r>
            <a:r>
              <a:rPr lang="en-US" altLang="zh-CN" b="1" dirty="0" smtClean="0"/>
              <a:t>TBU)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37 paper on solutions are agreed, </a:t>
            </a:r>
            <a:r>
              <a:rPr lang="en-US" altLang="zh-CN" sz="1400" dirty="0"/>
              <a:t>1 paper on evaluation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23.700-41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Issues 1(</a:t>
            </a:r>
            <a:r>
              <a:rPr lang="en-GB" altLang="zh-CN" sz="1800" b="1" kern="0" dirty="0" smtClean="0"/>
              <a:t>Service continuity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to WI#1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paper on new solution is agreed.  4 papers on solution update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</a:t>
            </a:r>
            <a:r>
              <a:rPr lang="en-US" altLang="zh-CN" sz="1800" b="1" kern="0" dirty="0" smtClean="0"/>
              <a:t>2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providing VPLMN network slice info to roaming UE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WI#3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papers </a:t>
            </a:r>
            <a:r>
              <a:rPr lang="en-US" altLang="de-DE" sz="1400" kern="0" dirty="0"/>
              <a:t>on new solution are agreed.  </a:t>
            </a:r>
            <a:r>
              <a:rPr lang="en-US" altLang="de-DE" sz="1400" kern="0" dirty="0" smtClean="0"/>
              <a:t>5 papers </a:t>
            </a:r>
            <a:r>
              <a:rPr lang="en-US" altLang="de-DE" sz="1400" kern="0" dirty="0"/>
              <a:t>on solution update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de-DE" sz="1800" b="1" kern="0" dirty="0"/>
              <a:t>3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Slice Service Area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WI#5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5 papers </a:t>
            </a:r>
            <a:r>
              <a:rPr lang="en-US" altLang="de-DE" sz="1400" kern="0" dirty="0"/>
              <a:t>on new solution are agreed.  4</a:t>
            </a:r>
            <a:r>
              <a:rPr lang="en-US" altLang="de-DE" sz="1400" kern="0" dirty="0" smtClean="0"/>
              <a:t> papers </a:t>
            </a:r>
            <a:r>
              <a:rPr lang="en-US" altLang="de-DE" sz="1400" kern="0" dirty="0"/>
              <a:t>on solution update are agreed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4118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r>
              <a:rPr lang="en-US" altLang="zh-CN" b="1" dirty="0"/>
              <a:t> (</a:t>
            </a:r>
            <a:r>
              <a:rPr lang="en-US" altLang="zh-CN" b="1" dirty="0" smtClean="0"/>
              <a:t>TBU)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de-DE" altLang="de-DE" sz="1800" b="1" kern="0" dirty="0" smtClean="0"/>
              <a:t>4(</a:t>
            </a:r>
            <a:r>
              <a:rPr lang="en-GB" altLang="zh-CN" sz="1800" b="1" kern="0" dirty="0"/>
              <a:t>multiple NSACF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WI#6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2 </a:t>
            </a:r>
            <a:r>
              <a:rPr lang="en-US" altLang="de-DE" sz="1400" kern="0" dirty="0" smtClean="0"/>
              <a:t>papers </a:t>
            </a:r>
            <a:r>
              <a:rPr lang="en-US" altLang="de-DE" sz="1400" kern="0" dirty="0"/>
              <a:t>on solution update </a:t>
            </a:r>
            <a:r>
              <a:rPr lang="en-US" altLang="de-DE" sz="1400" kern="0" dirty="0" smtClean="0"/>
              <a:t>are agreed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5(</a:t>
            </a:r>
            <a:r>
              <a:rPr lang="en-GB" altLang="zh-CN" sz="1800" b="1" kern="0" dirty="0"/>
              <a:t>Rejected S-NSSAI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</a:t>
            </a:r>
            <a:r>
              <a:rPr lang="en-US" altLang="de-DE" sz="1400" kern="0" dirty="0"/>
              <a:t>to </a:t>
            </a:r>
            <a:r>
              <a:rPr lang="en-US" altLang="de-DE" sz="1400" kern="0" dirty="0" smtClean="0"/>
              <a:t>WI#2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6 papers on new solution are agreed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6(</a:t>
            </a:r>
            <a:r>
              <a:rPr lang="en-GB" altLang="zh-CN" sz="1800" b="1" kern="0" dirty="0"/>
              <a:t>NW Control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8 papers </a:t>
            </a:r>
            <a:r>
              <a:rPr lang="en-US" altLang="de-DE" sz="1400" kern="0" dirty="0"/>
              <a:t>on new solution are </a:t>
            </a:r>
            <a:r>
              <a:rPr lang="en-US" altLang="de-DE" sz="1400" kern="0" dirty="0" smtClean="0"/>
              <a:t>agreed</a:t>
            </a: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299712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30%-&gt;50%</a:t>
                      </a:r>
                      <a:endParaRPr lang="en-US" altLang="zh-CN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178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(3/3)</a:t>
            </a:r>
            <a:r>
              <a:rPr lang="en-US" altLang="zh-CN" b="1" dirty="0"/>
              <a:t> (</a:t>
            </a:r>
            <a:r>
              <a:rPr lang="en-US" altLang="zh-CN" b="1" dirty="0" smtClean="0"/>
              <a:t>TBU)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0"/>
            <a:ext cx="8644418" cy="369562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r>
              <a:rPr lang="en-US" sz="1400" dirty="0" smtClean="0"/>
              <a:t>.</a:t>
            </a:r>
            <a:endParaRPr lang="en-US" altLang="zh-CN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KI#1, KI#3 and KI#5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RAN working groups</a:t>
            </a:r>
            <a:r>
              <a:rPr lang="en-GB" altLang="zh-CN" sz="1200" dirty="0" smtClean="0"/>
              <a:t>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</a:t>
            </a:r>
            <a:r>
              <a:rPr lang="de-DE" altLang="zh-CN" sz="1600" b="1" dirty="0" smtClean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KI#3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</a:t>
            </a:r>
            <a:r>
              <a:rPr lang="en-US" altLang="zh-CN" sz="1200" dirty="0" smtClean="0"/>
              <a:t>SA5</a:t>
            </a:r>
            <a:endParaRPr lang="en-US" altLang="zh-CN" sz="1200" strike="sngStrike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of the Next Meeting (</a:t>
            </a:r>
            <a:r>
              <a:rPr lang="de-DE" sz="1800" b="1" dirty="0" smtClean="0"/>
              <a:t>SA2#152E</a:t>
            </a:r>
            <a:r>
              <a:rPr lang="de-DE" sz="1800" b="1" dirty="0"/>
              <a:t>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Last meeting for new solution and solution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Focus on solution evaluation and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LS to RAN working groups on dependency.</a:t>
            </a:r>
            <a:endParaRPr lang="en-US" altLang="zh-CN" sz="1800" b="1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913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r>
              <a:rPr lang="en-US" altLang="zh-CN" b="1" dirty="0"/>
              <a:t> (</a:t>
            </a:r>
            <a:r>
              <a:rPr lang="en-US" altLang="zh-CN" b="1" dirty="0" smtClean="0"/>
              <a:t>TBU)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919095"/>
              </p:ext>
            </p:extLst>
          </p:nvPr>
        </p:nvGraphicFramePr>
        <p:xfrm>
          <a:off x="488950" y="1371600"/>
          <a:ext cx="8388346" cy="6962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815"/>
                <a:gridCol w="662103"/>
                <a:gridCol w="914577"/>
                <a:gridCol w="669831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May,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Aug,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#154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#154AH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#155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Total TU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3.25</a:t>
                      </a:r>
                      <a:endParaRPr lang="en-US" altLang="zh-CN" sz="12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</a:rPr>
                        <a:t>9.25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88950" y="2233269"/>
            <a:ext cx="7934614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SA2#149 </a:t>
            </a:r>
            <a:r>
              <a:rPr lang="en-US" altLang="zh-CN" sz="1200" dirty="0"/>
              <a:t>Feb’22: </a:t>
            </a:r>
            <a:r>
              <a:rPr lang="en-US" altLang="zh-CN" sz="1200" dirty="0" smtClean="0"/>
              <a:t>TR </a:t>
            </a:r>
            <a:r>
              <a:rPr lang="en-US" altLang="zh-CN" sz="12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SA2#150 Apr’22: solutions discussions, and KIs. Finalize the KIs. Last meeting for </a:t>
            </a:r>
            <a:r>
              <a:rPr lang="en-US" altLang="zh-CN" sz="1200" dirty="0" err="1"/>
              <a:t>Kis</a:t>
            </a:r>
            <a:r>
              <a:rPr lang="en-US" altLang="zh-CN" sz="12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SA2#151 May’22: continue the solution discussions and start to evaluate solutions</a:t>
            </a:r>
            <a:r>
              <a:rPr lang="en-US" altLang="zh-CN" sz="1200" strike="sngStrike" dirty="0"/>
              <a:t>; TR for information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SA2#152 Aug’22: solution updates (last meeting for </a:t>
            </a:r>
            <a:r>
              <a:rPr lang="en-US" altLang="zh-CN" sz="1200" u="sng" dirty="0" smtClean="0"/>
              <a:t>new </a:t>
            </a:r>
            <a:r>
              <a:rPr lang="en-US" altLang="zh-CN" sz="1200" dirty="0" smtClean="0"/>
              <a:t>solution </a:t>
            </a:r>
            <a:r>
              <a:rPr lang="en-US" altLang="zh-CN" sz="1200" u="sng" dirty="0" smtClean="0"/>
              <a:t>and solution update</a:t>
            </a:r>
            <a:r>
              <a:rPr lang="en-US" altLang="zh-CN" sz="1200" dirty="0" smtClean="0"/>
              <a:t>),</a:t>
            </a:r>
            <a:r>
              <a:rPr lang="en-US" altLang="zh-CN" sz="1200" dirty="0"/>
              <a:t>finalize the evaluation and conclusion ; TR for </a:t>
            </a:r>
            <a:r>
              <a:rPr lang="en-US" altLang="zh-CN" sz="1200" u="sng" dirty="0" smtClean="0"/>
              <a:t>information</a:t>
            </a:r>
            <a:r>
              <a:rPr lang="en-US" altLang="zh-CN" sz="1200" dirty="0" smtClean="0"/>
              <a:t> </a:t>
            </a:r>
            <a:r>
              <a:rPr lang="en-US" altLang="zh-CN" sz="1200" strike="sngStrike" dirty="0" smtClean="0"/>
              <a:t>approval</a:t>
            </a:r>
            <a:r>
              <a:rPr lang="en-US" altLang="zh-CN" sz="1200" dirty="0"/>
              <a:t>; 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SA2#153 Oct’22: finalize the conclusion for remaining KIs; </a:t>
            </a:r>
            <a:r>
              <a:rPr lang="en-US" altLang="zh-CN" sz="1200" u="sng" dirty="0" smtClean="0"/>
              <a:t>TR for approval, </a:t>
            </a:r>
            <a:r>
              <a:rPr lang="en-US" altLang="zh-CN" sz="1200" dirty="0" smtClean="0"/>
              <a:t>WID </a:t>
            </a:r>
            <a:r>
              <a:rPr lang="en-US" altLang="zh-CN" sz="1200" dirty="0"/>
              <a:t>update; start normative work for concluded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SA2#154, </a:t>
            </a:r>
            <a:r>
              <a:rPr lang="en-US" altLang="zh-CN" sz="1200" dirty="0" smtClean="0"/>
              <a:t>SA2#154AH </a:t>
            </a:r>
            <a:r>
              <a:rPr lang="en-US" altLang="zh-CN" sz="1200" dirty="0"/>
              <a:t>and SA2#155 meeting: normative work</a:t>
            </a:r>
            <a:endParaRPr lang="de-DE" altLang="de-DE" sz="1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249458"/>
              </p:ext>
            </p:extLst>
          </p:nvPr>
        </p:nvGraphicFramePr>
        <p:xfrm>
          <a:off x="488950" y="4119416"/>
          <a:ext cx="8344548" cy="1939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657"/>
                <a:gridCol w="858982"/>
                <a:gridCol w="1071418"/>
                <a:gridCol w="868218"/>
                <a:gridCol w="840509"/>
                <a:gridCol w="905164"/>
                <a:gridCol w="2133600"/>
              </a:tblGrid>
              <a:tr h="293913"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Study TU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Normative TU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SA2#149E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SA2#150E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SA2#151E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Remaining</a:t>
                      </a:r>
                      <a:r>
                        <a:rPr lang="en-US" altLang="zh-CN" sz="1200" baseline="0" dirty="0" smtClean="0"/>
                        <a:t> quota for study</a:t>
                      </a:r>
                      <a:endParaRPr lang="zh-CN" altLang="en-US" sz="1200" dirty="0"/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KI#1(service continuity)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0.75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27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KI#2(VPLMN selection)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9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KI#3(service</a:t>
                      </a:r>
                      <a:r>
                        <a:rPr lang="en-US" altLang="zh-CN" sz="1200" baseline="0" dirty="0" smtClean="0"/>
                        <a:t> area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KI#4(multiple NSAC)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KI#5(Rejected</a:t>
                      </a:r>
                      <a:r>
                        <a:rPr lang="en-US" altLang="zh-CN" sz="1200" baseline="0" dirty="0" smtClean="0"/>
                        <a:t> NSSAI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0.25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KI#6(network control)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0.75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30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29538</TotalTime>
  <Words>626</Words>
  <Application>Microsoft Office PowerPoint</Application>
  <PresentationFormat>全屏显示(4:3)</PresentationFormat>
  <Paragraphs>172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FS_eNS_Ph3 Status Report after SA2#152E </vt:lpstr>
      <vt:lpstr>FS_eNS_Ph3 status after SA#96 (TBU)</vt:lpstr>
      <vt:lpstr>FS_eNS_Ph3 status after SA2#152E (1/3) (TBU)</vt:lpstr>
      <vt:lpstr>FS_eNS_Ph3 status after SA2#152E (1/3) (TBU)</vt:lpstr>
      <vt:lpstr>FS_eNS_Ph3 status after SA2#152E (3/3) (TBU)</vt:lpstr>
      <vt:lpstr>Overall plan (TBU)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</cp:lastModifiedBy>
  <cp:revision>1373</cp:revision>
  <dcterms:created xsi:type="dcterms:W3CDTF">2008-08-30T09:32:10Z</dcterms:created>
  <dcterms:modified xsi:type="dcterms:W3CDTF">2022-08-10T13:37:05Z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